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09" r:id="rId2"/>
    <p:sldId id="410" r:id="rId3"/>
    <p:sldId id="411" r:id="rId4"/>
    <p:sldId id="412" r:id="rId5"/>
    <p:sldId id="413" r:id="rId6"/>
    <p:sldId id="419" r:id="rId7"/>
    <p:sldId id="425" r:id="rId8"/>
    <p:sldId id="429" r:id="rId9"/>
    <p:sldId id="428" r:id="rId10"/>
    <p:sldId id="427" r:id="rId11"/>
    <p:sldId id="430" r:id="rId12"/>
    <p:sldId id="432" r:id="rId13"/>
    <p:sldId id="416" r:id="rId14"/>
    <p:sldId id="420" r:id="rId15"/>
    <p:sldId id="418" r:id="rId16"/>
    <p:sldId id="431" r:id="rId17"/>
    <p:sldId id="423" r:id="rId18"/>
    <p:sldId id="421" r:id="rId19"/>
    <p:sldId id="422" r:id="rId20"/>
    <p:sldId id="424" r:id="rId21"/>
    <p:sldId id="43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39D"/>
    <a:srgbClr val="99FF66"/>
    <a:srgbClr val="FF99FF"/>
    <a:srgbClr val="FDF5D5"/>
    <a:srgbClr val="77CC5E"/>
    <a:srgbClr val="244583"/>
    <a:srgbClr val="FFFF66"/>
    <a:srgbClr val="FEB687"/>
    <a:srgbClr val="5A9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51638" autoAdjust="0"/>
  </p:normalViewPr>
  <p:slideViewPr>
    <p:cSldViewPr>
      <p:cViewPr varScale="1">
        <p:scale>
          <a:sx n="67" d="100"/>
          <a:sy n="67" d="100"/>
        </p:scale>
        <p:origin x="1212" y="48"/>
      </p:cViewPr>
      <p:guideLst>
        <p:guide orient="horz" pos="32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5FB98-B774-40F4-A52F-161CEFE8E44D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B9B24-3E69-44A6-9A5A-750AD5B1D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F97AC-2908-4086-BD47-92627351B6FF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3A630-8459-4CED-8C4F-04AA52BA4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7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5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95F2-5B62-4B3D-BC08-CD0B28A7E5E3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380F-4B26-4E2C-B441-CC805E54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ncbi.nlm.nih.gov/pmc/articles/PMC3718784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5"/>
          <p:cNvSpPr>
            <a:spLocks noGrp="1"/>
          </p:cNvSpPr>
          <p:nvPr>
            <p:ph type="subTitle" idx="1"/>
          </p:nvPr>
        </p:nvSpPr>
        <p:spPr>
          <a:xfrm>
            <a:off x="377472" y="4114800"/>
            <a:ext cx="8537928" cy="228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Merry L. Lindsey, Ph.D.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 </a:t>
            </a:r>
            <a:r>
              <a:rPr lang="zh-CN" altLang="en-US" sz="2400" dirty="0">
                <a:ea typeface="宋体" charset="-122"/>
              </a:rPr>
              <a:t>林曼丽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 err="1"/>
              <a:t>メリ</a:t>
            </a:r>
            <a:r>
              <a:rPr lang="en-US" sz="2400" dirty="0"/>
              <a:t>ー　</a:t>
            </a:r>
            <a:r>
              <a:rPr lang="en-US" sz="2400" dirty="0" err="1"/>
              <a:t>リンゼイ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 err="1"/>
              <a:t>메리</a:t>
            </a:r>
            <a:r>
              <a:rPr lang="en-US" sz="2400" dirty="0"/>
              <a:t> </a:t>
            </a:r>
            <a:r>
              <a:rPr lang="ko-KR" altLang="en-US" sz="2400" dirty="0" smtClean="0"/>
              <a:t>린지</a:t>
            </a:r>
            <a:r>
              <a:rPr lang="en-US" sz="2400" dirty="0" smtClean="0"/>
              <a:t> 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Professor, Department of Physiology </a:t>
            </a:r>
          </a:p>
          <a:p>
            <a:r>
              <a:rPr lang="en-US" sz="2400" dirty="0"/>
              <a:t>Research Health Scientist, </a:t>
            </a:r>
            <a:r>
              <a:rPr lang="en-US" sz="2400" dirty="0" smtClean="0"/>
              <a:t>G.V</a:t>
            </a:r>
            <a:r>
              <a:rPr lang="en-US" sz="2400" dirty="0"/>
              <a:t>. (Sonny) Montgomery </a:t>
            </a:r>
            <a:r>
              <a:rPr lang="en-US" sz="2400" dirty="0" smtClean="0"/>
              <a:t>VA </a:t>
            </a:r>
            <a:endParaRPr lang="en-US" sz="2400" dirty="0"/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914400" y="1828800"/>
            <a:ext cx="73152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3 R’s of Gender Equity</a:t>
            </a: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35527"/>
            <a:ext cx="3079973" cy="10598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6952"/>
            <a:ext cx="3099816" cy="148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 Peer Review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2593" r="10000" b="7037"/>
          <a:stretch/>
        </p:blipFill>
        <p:spPr>
          <a:xfrm>
            <a:off x="744038" y="1266825"/>
            <a:ext cx="7834859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6172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PLOS One article review in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70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The Role of Gender in Scholarly Authorship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large-scale analysis </a:t>
            </a:r>
            <a:r>
              <a:rPr lang="en-US" dirty="0" smtClean="0"/>
              <a:t>of &gt; 8M articles</a:t>
            </a:r>
          </a:p>
          <a:p>
            <a:r>
              <a:rPr lang="en-US" dirty="0" smtClean="0"/>
              <a:t>women </a:t>
            </a:r>
            <a:r>
              <a:rPr lang="en-US" dirty="0"/>
              <a:t>are significantly underrepresented as authors of single-authored papers.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6506995"/>
            <a:ext cx="2361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hlinkClick r:id="rId2"/>
              </a:rPr>
              <a:t>PLoS</a:t>
            </a:r>
            <a:r>
              <a:rPr lang="en-US" sz="1200" dirty="0">
                <a:hlinkClick r:id="rId2"/>
              </a:rPr>
              <a:t> One</a:t>
            </a:r>
            <a:r>
              <a:rPr lang="en-US" sz="1200" dirty="0"/>
              <a:t>. 2013; 8(7): e66212.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13"/>
          <a:stretch/>
        </p:blipFill>
        <p:spPr>
          <a:xfrm>
            <a:off x="1136743" y="3581399"/>
            <a:ext cx="6635657" cy="2727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05574" y="627616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position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91981" y="623226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8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 not be discouraged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11290" r="5000" b="11290"/>
          <a:stretch/>
        </p:blipFill>
        <p:spPr>
          <a:xfrm>
            <a:off x="685800" y="1257559"/>
            <a:ext cx="6419850" cy="52765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57800" y="6553200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https://www.pinterest.com/explore/discouraged-quotes/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0900" y="2310805"/>
            <a:ext cx="16401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Being </a:t>
            </a:r>
          </a:p>
          <a:p>
            <a:pPr algn="ctr"/>
            <a:r>
              <a:rPr lang="en-US" sz="4000" dirty="0" smtClean="0"/>
              <a:t>3-4x </a:t>
            </a:r>
          </a:p>
          <a:p>
            <a:pPr algn="ctr"/>
            <a:r>
              <a:rPr lang="en-US" sz="4000" dirty="0" smtClean="0"/>
              <a:t>better </a:t>
            </a:r>
          </a:p>
          <a:p>
            <a:pPr algn="ctr"/>
            <a:r>
              <a:rPr lang="en-US" sz="4000" dirty="0" smtClean="0"/>
              <a:t>is </a:t>
            </a:r>
          </a:p>
          <a:p>
            <a:pPr algn="ctr"/>
            <a:r>
              <a:rPr lang="en-US" sz="4000" dirty="0" smtClean="0"/>
              <a:t>EASY.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824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39D"/>
                </a:solidFill>
              </a:rPr>
              <a:t>Excuses- Women are not:</a:t>
            </a:r>
            <a:endParaRPr lang="en-US" b="1" dirty="0">
              <a:solidFill>
                <a:srgbClr val="FFF39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Autofit/>
          </a:bodyPr>
          <a:lstStyle/>
          <a:p>
            <a:r>
              <a:rPr lang="en-US" sz="2800" dirty="0" smtClean="0"/>
              <a:t>Smart- don’t have science ability</a:t>
            </a:r>
          </a:p>
          <a:p>
            <a:r>
              <a:rPr lang="en-US" altLang="en-US" sz="2800" dirty="0"/>
              <a:t>Interested in science </a:t>
            </a:r>
            <a:r>
              <a:rPr lang="en-US" sz="2800" dirty="0" smtClean="0"/>
              <a:t> </a:t>
            </a:r>
          </a:p>
          <a:p>
            <a:r>
              <a:rPr lang="en-US" altLang="en-US" sz="2800" dirty="0" smtClean="0"/>
              <a:t>Willing to </a:t>
            </a:r>
            <a:r>
              <a:rPr lang="en-US" altLang="en-US" sz="2800" dirty="0"/>
              <a:t>devote the time required </a:t>
            </a:r>
            <a:r>
              <a:rPr lang="en-US" altLang="en-US" sz="2800" dirty="0" smtClean="0"/>
              <a:t>to have expertise/ leadership skills</a:t>
            </a:r>
          </a:p>
          <a:p>
            <a:r>
              <a:rPr lang="en-US" altLang="en-US" sz="2800" dirty="0" smtClean="0"/>
              <a:t>Willing to </a:t>
            </a:r>
            <a:r>
              <a:rPr lang="en-US" altLang="en-US" sz="2800" dirty="0"/>
              <a:t>spend time away from their </a:t>
            </a:r>
            <a:r>
              <a:rPr lang="en-US" altLang="en-US" sz="2800" dirty="0" smtClean="0"/>
              <a:t>families </a:t>
            </a:r>
          </a:p>
          <a:p>
            <a:r>
              <a:rPr lang="en-US" altLang="en-US" sz="2800" dirty="0" smtClean="0"/>
              <a:t>Encouraged to develop </a:t>
            </a:r>
            <a:r>
              <a:rPr lang="en-US" altLang="en-US" sz="2800" dirty="0"/>
              <a:t>scientific interest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smtClean="0"/>
              <a:t>Favored in </a:t>
            </a:r>
            <a:r>
              <a:rPr lang="en-US" altLang="en-US" sz="2800" dirty="0"/>
              <a:t>hiring and </a:t>
            </a:r>
            <a:r>
              <a:rPr lang="en-US" altLang="en-US" sz="2800" dirty="0" smtClean="0"/>
              <a:t>promotion (conscious &amp; subconscious bias)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5802995"/>
            <a:ext cx="6288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FF99"/>
                </a:solidFill>
              </a:rPr>
              <a:t>Excuses are not SOLUTIONS</a:t>
            </a:r>
            <a:endParaRPr lang="en-US" sz="36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39D"/>
                </a:solidFill>
              </a:rPr>
              <a:t>Responsibility</a:t>
            </a:r>
            <a:endParaRPr lang="en-US" b="1" dirty="0">
              <a:solidFill>
                <a:srgbClr val="FFF39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49" y="2850167"/>
            <a:ext cx="25741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be part of </a:t>
            </a:r>
          </a:p>
          <a:p>
            <a:r>
              <a:rPr lang="en-US" sz="3200" dirty="0" smtClean="0"/>
              <a:t>the solution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t="3103" r="1639"/>
          <a:stretch/>
        </p:blipFill>
        <p:spPr>
          <a:xfrm>
            <a:off x="4021966" y="1040705"/>
            <a:ext cx="4436234" cy="46961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6648" y="5736848"/>
            <a:ext cx="87211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rgbClr val="FFF39D"/>
                </a:solidFill>
              </a:rPr>
              <a:t>Emilio Morales Ruiz, Spain: </a:t>
            </a:r>
            <a:r>
              <a:rPr lang="en-US" sz="2600" b="1" i="1" dirty="0" smtClean="0">
                <a:solidFill>
                  <a:srgbClr val="FFF39D"/>
                </a:solidFill>
              </a:rPr>
              <a:t>“…Even </a:t>
            </a:r>
            <a:r>
              <a:rPr lang="en-US" sz="2600" b="1" i="1" dirty="0">
                <a:solidFill>
                  <a:srgbClr val="FFF39D"/>
                </a:solidFill>
              </a:rPr>
              <a:t>the smallest acts are important steps for solving this global problem.”</a:t>
            </a:r>
            <a:endParaRPr lang="en-US" sz="2600" b="1" dirty="0">
              <a:solidFill>
                <a:srgbClr val="FFF3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248400" cy="4946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304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>
                <a:solidFill>
                  <a:srgbClr val="FFF39D"/>
                </a:solidFill>
              </a:rPr>
              <a:t>Aleksi</a:t>
            </a:r>
            <a:r>
              <a:rPr lang="en-US" sz="2400" i="1" dirty="0">
                <a:solidFill>
                  <a:srgbClr val="FFF39D"/>
                </a:solidFill>
              </a:rPr>
              <a:t> </a:t>
            </a:r>
            <a:r>
              <a:rPr lang="en-US" sz="2400" i="1" dirty="0" err="1">
                <a:solidFill>
                  <a:srgbClr val="FFF39D"/>
                </a:solidFill>
              </a:rPr>
              <a:t>Siirtola</a:t>
            </a:r>
            <a:r>
              <a:rPr lang="en-US" sz="2400" i="1" dirty="0">
                <a:solidFill>
                  <a:srgbClr val="FFF39D"/>
                </a:solidFill>
              </a:rPr>
              <a:t>, Finland: “My picture depicts how women can work toward equality without compromising who they are. The goal of equality is universal.”</a:t>
            </a:r>
            <a:endParaRPr lang="en-US" sz="2400" dirty="0">
              <a:solidFill>
                <a:srgbClr val="FFF39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477000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http://henryaquino.com/the-un-shows-the-reality-of-gender-inequality-with-clever-illustrations/</a:t>
            </a:r>
          </a:p>
        </p:txBody>
      </p:sp>
    </p:spTree>
    <p:extLst>
      <p:ext uri="{BB962C8B-B14F-4D97-AF65-F5344CB8AC3E}">
        <p14:creationId xmlns:p14="http://schemas.microsoft.com/office/powerpoint/2010/main" val="3415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Helping our voices be heard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17638"/>
            <a:ext cx="8229600" cy="4525963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Use A</a:t>
            </a:r>
            <a:r>
              <a:rPr lang="en-US" dirty="0" smtClean="0">
                <a:sym typeface="Wingdings" panose="05000000000000000000" pitchFamily="2" charset="2"/>
              </a:rPr>
              <a:t>mplification</a:t>
            </a:r>
          </a:p>
          <a:p>
            <a:r>
              <a:rPr lang="en-US" dirty="0"/>
              <a:t>repeat an idea of a female colleague &amp;</a:t>
            </a:r>
            <a:r>
              <a:rPr lang="en-US" dirty="0" smtClean="0"/>
              <a:t> </a:t>
            </a:r>
            <a:r>
              <a:rPr lang="en-US" dirty="0"/>
              <a:t>give her credit for the idea by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Validates that we have power &amp; control to effect change</a:t>
            </a:r>
          </a:p>
          <a:p>
            <a:r>
              <a:rPr lang="en-US" dirty="0" smtClean="0"/>
              <a:t>Encourages us to harness our own power</a:t>
            </a:r>
          </a:p>
          <a:p>
            <a:r>
              <a:rPr lang="en-US" dirty="0" smtClean="0"/>
              <a:t>Remind us that it’s crucial to help each other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55259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http://www.thedailybeast.com/articles/2016/09/23/how-the-women-of-the-obama-white-house-fought-gender-inequality-and-we-can-too.html</a:t>
            </a:r>
          </a:p>
        </p:txBody>
      </p:sp>
    </p:spTree>
    <p:extLst>
      <p:ext uri="{BB962C8B-B14F-4D97-AF65-F5344CB8AC3E}">
        <p14:creationId xmlns:p14="http://schemas.microsoft.com/office/powerpoint/2010/main" val="436437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514600"/>
            <a:ext cx="33147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does not mean you only </a:t>
            </a:r>
            <a:r>
              <a:rPr lang="en-US" dirty="0" smtClean="0"/>
              <a:t>help </a:t>
            </a:r>
            <a:r>
              <a:rPr lang="en-US" dirty="0" smtClean="0"/>
              <a:t>or </a:t>
            </a:r>
            <a:r>
              <a:rPr lang="en-US" dirty="0" smtClean="0"/>
              <a:t>never </a:t>
            </a:r>
            <a:r>
              <a:rPr lang="en-US" dirty="0" smtClean="0"/>
              <a:t>help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5029200" cy="502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6488668"/>
            <a:ext cx="508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https://www.pinterest.com/fonlaughlin/dcwl-stuff/</a:t>
            </a:r>
          </a:p>
        </p:txBody>
      </p:sp>
    </p:spTree>
    <p:extLst>
      <p:ext uri="{BB962C8B-B14F-4D97-AF65-F5344CB8AC3E}">
        <p14:creationId xmlns:p14="http://schemas.microsoft.com/office/powerpoint/2010/main" val="6481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 Reasons Why Women Don’t Help Other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764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show </a:t>
            </a:r>
            <a:r>
              <a:rPr lang="en-US" b="1" dirty="0" smtClean="0"/>
              <a:t>they </a:t>
            </a:r>
            <a:r>
              <a:rPr lang="en-US" b="1" dirty="0"/>
              <a:t>are part of the </a:t>
            </a:r>
            <a:r>
              <a:rPr lang="en-US" b="1" dirty="0" smtClean="0"/>
              <a:t>team/ the </a:t>
            </a:r>
            <a:r>
              <a:rPr lang="en-US" b="1" dirty="0"/>
              <a:t>men’s </a:t>
            </a:r>
            <a:r>
              <a:rPr lang="en-US" b="1" dirty="0" smtClean="0"/>
              <a:t>club </a:t>
            </a:r>
          </a:p>
          <a:p>
            <a:r>
              <a:rPr lang="en-US" b="1" dirty="0" smtClean="0"/>
              <a:t>To avoid subtle/ not subtle </a:t>
            </a:r>
            <a:r>
              <a:rPr lang="en-US" b="1" dirty="0"/>
              <a:t>disapproval from their male </a:t>
            </a:r>
            <a:r>
              <a:rPr lang="en-US" b="1" dirty="0" smtClean="0"/>
              <a:t>peers</a:t>
            </a:r>
          </a:p>
          <a:p>
            <a:r>
              <a:rPr lang="en-US" b="1" dirty="0" smtClean="0"/>
              <a:t>Women </a:t>
            </a:r>
            <a:r>
              <a:rPr lang="en-US" b="1" dirty="0"/>
              <a:t>helping women is not valued </a:t>
            </a:r>
            <a:r>
              <a:rPr lang="en-US" b="1" dirty="0" smtClean="0"/>
              <a:t>work: </a:t>
            </a:r>
            <a:endParaRPr lang="en-US" b="1" dirty="0"/>
          </a:p>
          <a:p>
            <a:pPr lvl="1"/>
            <a:r>
              <a:rPr lang="en-US" dirty="0">
                <a:solidFill>
                  <a:srgbClr val="99FF99"/>
                </a:solidFill>
              </a:rPr>
              <a:t>men coming </a:t>
            </a:r>
            <a:r>
              <a:rPr lang="en-US" dirty="0" smtClean="0">
                <a:solidFill>
                  <a:srgbClr val="99FF99"/>
                </a:solidFill>
              </a:rPr>
              <a:t>together- networking </a:t>
            </a:r>
            <a:r>
              <a:rPr lang="en-US" dirty="0">
                <a:solidFill>
                  <a:srgbClr val="99FF99"/>
                </a:solidFill>
              </a:rPr>
              <a:t>(business-related</a:t>
            </a:r>
            <a:r>
              <a:rPr lang="en-US" dirty="0" smtClean="0">
                <a:solidFill>
                  <a:srgbClr val="99FF99"/>
                </a:solidFill>
              </a:rPr>
              <a:t>) </a:t>
            </a:r>
          </a:p>
          <a:p>
            <a:pPr lvl="1"/>
            <a:r>
              <a:rPr lang="en-US" dirty="0" smtClean="0">
                <a:solidFill>
                  <a:srgbClr val="99FF99"/>
                </a:solidFill>
              </a:rPr>
              <a:t>women </a:t>
            </a:r>
            <a:r>
              <a:rPr lang="en-US" dirty="0">
                <a:solidFill>
                  <a:srgbClr val="99FF99"/>
                </a:solidFill>
              </a:rPr>
              <a:t>coming </a:t>
            </a:r>
            <a:r>
              <a:rPr lang="en-US" dirty="0" smtClean="0">
                <a:solidFill>
                  <a:srgbClr val="99FF99"/>
                </a:solidFill>
              </a:rPr>
              <a:t>together- congregating </a:t>
            </a:r>
            <a:r>
              <a:rPr lang="en-US" dirty="0">
                <a:solidFill>
                  <a:srgbClr val="99FF99"/>
                </a:solidFill>
              </a:rPr>
              <a:t>(</a:t>
            </a:r>
            <a:r>
              <a:rPr lang="en-US" dirty="0" smtClean="0">
                <a:solidFill>
                  <a:srgbClr val="99FF99"/>
                </a:solidFill>
              </a:rPr>
              <a:t>socializing)</a:t>
            </a:r>
          </a:p>
          <a:p>
            <a:pPr lvl="1"/>
            <a:r>
              <a:rPr lang="en-US" dirty="0" smtClean="0">
                <a:solidFill>
                  <a:srgbClr val="99FF99"/>
                </a:solidFill>
              </a:rPr>
              <a:t>men </a:t>
            </a:r>
            <a:r>
              <a:rPr lang="en-US" dirty="0">
                <a:solidFill>
                  <a:srgbClr val="99FF99"/>
                </a:solidFill>
              </a:rPr>
              <a:t>helping </a:t>
            </a:r>
            <a:r>
              <a:rPr lang="en-US" dirty="0" smtClean="0">
                <a:solidFill>
                  <a:srgbClr val="99FF99"/>
                </a:solidFill>
              </a:rPr>
              <a:t>men- sponsorship &amp; succession </a:t>
            </a:r>
            <a:r>
              <a:rPr lang="en-US" dirty="0" smtClean="0">
                <a:solidFill>
                  <a:srgbClr val="99FF99"/>
                </a:solidFill>
              </a:rPr>
              <a:t>planning </a:t>
            </a:r>
          </a:p>
          <a:p>
            <a:pPr lvl="1"/>
            <a:r>
              <a:rPr lang="en-US" dirty="0" smtClean="0">
                <a:solidFill>
                  <a:srgbClr val="99FF99"/>
                </a:solidFill>
              </a:rPr>
              <a:t>women </a:t>
            </a:r>
            <a:r>
              <a:rPr lang="en-US" dirty="0">
                <a:solidFill>
                  <a:srgbClr val="99FF99"/>
                </a:solidFill>
              </a:rPr>
              <a:t>helping </a:t>
            </a:r>
            <a:r>
              <a:rPr lang="en-US" dirty="0" smtClean="0">
                <a:solidFill>
                  <a:srgbClr val="99FF99"/>
                </a:solidFill>
              </a:rPr>
              <a:t>women- feminism </a:t>
            </a:r>
            <a:endParaRPr lang="en-US" dirty="0">
              <a:solidFill>
                <a:srgbClr val="99FF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6183094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http://www.huffingtonpost.com/carol-vallone-mitchell/3-reasons-why-women-dont-help-other-women_b_9306330.html</a:t>
            </a:r>
          </a:p>
        </p:txBody>
      </p:sp>
    </p:spTree>
    <p:extLst>
      <p:ext uri="{BB962C8B-B14F-4D97-AF65-F5344CB8AC3E}">
        <p14:creationId xmlns:p14="http://schemas.microsoft.com/office/powerpoint/2010/main" val="23280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3524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39D"/>
                </a:solidFill>
              </a:rPr>
              <a:t>W</a:t>
            </a:r>
            <a:r>
              <a:rPr lang="en-US" b="1" dirty="0" smtClean="0">
                <a:solidFill>
                  <a:srgbClr val="FFF39D"/>
                </a:solidFill>
              </a:rPr>
              <a:t>hat </a:t>
            </a:r>
            <a:r>
              <a:rPr lang="en-US" b="1" dirty="0">
                <a:solidFill>
                  <a:srgbClr val="FFF39D"/>
                </a:solidFill>
              </a:rPr>
              <a:t>works in a </a:t>
            </a:r>
            <a:r>
              <a:rPr lang="en-US" b="1" dirty="0" smtClean="0">
                <a:solidFill>
                  <a:srgbClr val="FFF39D"/>
                </a:solidFill>
              </a:rPr>
              <a:t/>
            </a:r>
            <a:br>
              <a:rPr lang="en-US" b="1" dirty="0" smtClean="0">
                <a:solidFill>
                  <a:srgbClr val="FFF39D"/>
                </a:solidFill>
              </a:rPr>
            </a:br>
            <a:r>
              <a:rPr lang="en-US" b="1" dirty="0" smtClean="0">
                <a:solidFill>
                  <a:srgbClr val="FFF39D"/>
                </a:solidFill>
              </a:rPr>
              <a:t>gender-biased </a:t>
            </a:r>
            <a:r>
              <a:rPr lang="en-US" b="1" dirty="0">
                <a:solidFill>
                  <a:srgbClr val="FFF39D"/>
                </a:solidFill>
              </a:rPr>
              <a:t>world</a:t>
            </a:r>
          </a:p>
        </p:txBody>
      </p:sp>
      <p:sp>
        <p:nvSpPr>
          <p:cNvPr id="10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3000" y="1447800"/>
            <a:ext cx="73914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23805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Meaning</a:t>
            </a:r>
          </a:p>
          <a:p>
            <a:pPr marL="857250"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efine your success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Framing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 positi</a:t>
            </a:r>
            <a:r>
              <a:rPr lang="en-US" altLang="en-US" dirty="0" smtClean="0">
                <a:latin typeface="Arial" panose="020B0604020202020204" pitchFamily="34" charset="0"/>
              </a:rPr>
              <a:t>ve in outlook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Connecting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 </a:t>
            </a:r>
            <a:r>
              <a:rPr lang="en-US" altLang="en-US" dirty="0" smtClean="0">
                <a:latin typeface="Arial" panose="020B0604020202020204" pitchFamily="34" charset="0"/>
              </a:rPr>
              <a:t>a few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deep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&amp; </a:t>
            </a:r>
            <a:r>
              <a:rPr lang="en-US" altLang="en-US" dirty="0" smtClean="0">
                <a:latin typeface="Arial" panose="020B0604020202020204" pitchFamily="34" charset="0"/>
              </a:rPr>
              <a:t>a lot of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superficial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connections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Energizing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</a:rPr>
              <a:t>maximize activities that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energize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you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Engaging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speak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up, lean in, ask for what you 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want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650480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http://gender.stanford.edu/news/2014/women%E2%80%99s-leadership-what-really-works-gender-biased-world</a:t>
            </a:r>
          </a:p>
        </p:txBody>
      </p:sp>
    </p:spTree>
    <p:extLst>
      <p:ext uri="{BB962C8B-B14F-4D97-AF65-F5344CB8AC3E}">
        <p14:creationId xmlns:p14="http://schemas.microsoft.com/office/powerpoint/2010/main" val="29304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Disclosure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66" y="1828800"/>
            <a:ext cx="5562600" cy="3733800"/>
          </a:xfrm>
        </p:spPr>
        <p:txBody>
          <a:bodyPr>
            <a:noAutofit/>
          </a:bodyPr>
          <a:lstStyle/>
          <a:p>
            <a:r>
              <a:rPr lang="en-US" dirty="0" smtClean="0"/>
              <a:t>My views are my own, based on reading and my own </a:t>
            </a:r>
            <a:r>
              <a:rPr lang="en-US" dirty="0" smtClean="0"/>
              <a:t>experiences &amp; observations.</a:t>
            </a:r>
            <a:endParaRPr lang="en-US" dirty="0" smtClean="0"/>
          </a:p>
          <a:p>
            <a:r>
              <a:rPr lang="en-US" dirty="0" smtClean="0"/>
              <a:t>You may or may not </a:t>
            </a:r>
            <a:r>
              <a:rPr lang="en-US" dirty="0" smtClean="0"/>
              <a:t>agree with everything I say.</a:t>
            </a:r>
            <a:endParaRPr lang="en-US" dirty="0" smtClean="0"/>
          </a:p>
          <a:p>
            <a:r>
              <a:rPr lang="en-US" dirty="0" smtClean="0"/>
              <a:t>That is 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1200" y="61722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http://www.abccopywriting.com/2012/03/12/25-great-twitter-disclaimers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032" y="1417637"/>
            <a:ext cx="3374169" cy="46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39D"/>
                </a:solidFill>
              </a:rPr>
              <a:t>Action Items</a:t>
            </a:r>
            <a:endParaRPr lang="en-US" b="1" dirty="0">
              <a:solidFill>
                <a:srgbClr val="FFF39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Know what you want; map a plan to get it</a:t>
            </a:r>
          </a:p>
          <a:p>
            <a:r>
              <a:rPr lang="en-US" sz="2800" dirty="0" smtClean="0"/>
              <a:t>Develop mentoring system- above, peer, below</a:t>
            </a:r>
          </a:p>
          <a:p>
            <a:r>
              <a:rPr lang="en-US" sz="2800" dirty="0" smtClean="0"/>
              <a:t>Actively support the cause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u="sng" dirty="0" smtClean="0">
                <a:solidFill>
                  <a:srgbClr val="99FF99"/>
                </a:solidFill>
              </a:rPr>
              <a:t>Examples:</a:t>
            </a:r>
          </a:p>
          <a:p>
            <a:r>
              <a:rPr lang="en-US" sz="2800" dirty="0" smtClean="0">
                <a:solidFill>
                  <a:srgbClr val="99FF99"/>
                </a:solidFill>
              </a:rPr>
              <a:t>Pay attention at committee meetings</a:t>
            </a:r>
          </a:p>
          <a:p>
            <a:r>
              <a:rPr lang="en-US" sz="2800" dirty="0" smtClean="0">
                <a:solidFill>
                  <a:srgbClr val="99FF99"/>
                </a:solidFill>
              </a:rPr>
              <a:t>Recommend </a:t>
            </a:r>
            <a:r>
              <a:rPr lang="en-US" sz="2800" dirty="0" smtClean="0">
                <a:solidFill>
                  <a:srgbClr val="99FF99"/>
                </a:solidFill>
              </a:rPr>
              <a:t>women speakers for grand rounds, seminars, national meeting programs- submit ideas</a:t>
            </a:r>
          </a:p>
          <a:p>
            <a:r>
              <a:rPr lang="en-US" sz="2800" dirty="0" smtClean="0">
                <a:solidFill>
                  <a:srgbClr val="99FF99"/>
                </a:solidFill>
              </a:rPr>
              <a:t>Volunteer for inclusion (editorials) </a:t>
            </a:r>
            <a:endParaRPr lang="en-US" sz="28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tx2"/>
                </a:solidFill>
              </a:rPr>
              <a:t>There are two ways of exerting one's strength: One is pushing down, the other is pulling up.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dirty="0" smtClean="0"/>
              <a:t>-Booker </a:t>
            </a:r>
            <a:r>
              <a:rPr lang="en-US" dirty="0"/>
              <a:t>T. Washington, writer, educator and orator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05200"/>
            <a:ext cx="2187096" cy="309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0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3 R’s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2162175"/>
            <a:ext cx="4772025" cy="2524125"/>
          </a:xfrm>
        </p:spPr>
        <p:txBody>
          <a:bodyPr>
            <a:noAutofit/>
          </a:bodyPr>
          <a:lstStyle/>
          <a:p>
            <a:r>
              <a:rPr lang="en-US" sz="4400" dirty="0" smtClean="0"/>
              <a:t>Recognition</a:t>
            </a:r>
          </a:p>
          <a:p>
            <a:r>
              <a:rPr lang="en-US" sz="4400" dirty="0" smtClean="0"/>
              <a:t>Responsibility</a:t>
            </a:r>
          </a:p>
          <a:p>
            <a:r>
              <a:rPr lang="en-US" sz="4400" dirty="0" smtClean="0"/>
              <a:t>Resilience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638800"/>
            <a:ext cx="7374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Comments also apply to race, creed, disability equity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27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Recognition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Gender equity- ideal situation</a:t>
            </a:r>
            <a:endParaRPr lang="en-US" dirty="0" smtClean="0"/>
          </a:p>
          <a:p>
            <a:r>
              <a:rPr lang="en-US" dirty="0" smtClean="0"/>
              <a:t>Inequity </a:t>
            </a:r>
            <a:r>
              <a:rPr lang="en-US" dirty="0" smtClean="0"/>
              <a:t>exists</a:t>
            </a:r>
          </a:p>
          <a:p>
            <a:r>
              <a:rPr lang="en-US" dirty="0"/>
              <a:t>The UN Shows The Reality Of Gender Inequality With Clever Illustrations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r="12000"/>
          <a:stretch/>
        </p:blipFill>
        <p:spPr>
          <a:xfrm>
            <a:off x="1524000" y="3657600"/>
            <a:ext cx="4648200" cy="3000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34125" y="6049963"/>
            <a:ext cx="2781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http://henryaquino.com/the-un-shows-the-reality-of-gender-inequality-with-clever-illustrations/</a:t>
            </a:r>
          </a:p>
        </p:txBody>
      </p:sp>
    </p:spTree>
    <p:extLst>
      <p:ext uri="{BB962C8B-B14F-4D97-AF65-F5344CB8AC3E}">
        <p14:creationId xmlns:p14="http://schemas.microsoft.com/office/powerpoint/2010/main" val="14087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Gender inequality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</a:t>
            </a:r>
            <a:r>
              <a:rPr lang="en-US" dirty="0" smtClean="0"/>
              <a:t>nequal </a:t>
            </a:r>
            <a:r>
              <a:rPr lang="en-US" dirty="0"/>
              <a:t>treatment or perceptions of individuals based </a:t>
            </a:r>
            <a:r>
              <a:rPr lang="en-US" dirty="0" smtClean="0"/>
              <a:t>on </a:t>
            </a:r>
            <a:r>
              <a:rPr lang="en-US" dirty="0"/>
              <a:t>gender. </a:t>
            </a:r>
          </a:p>
          <a:p>
            <a:r>
              <a:rPr lang="en-US" dirty="0" smtClean="0"/>
              <a:t>Arises </a:t>
            </a:r>
            <a:r>
              <a:rPr lang="en-US" dirty="0"/>
              <a:t>from differences in socially constructed gender roles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-Wikipedia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Man- boss, head, chair, science, math-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 brilliance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99FF"/>
                </a:solidFill>
              </a:rPr>
              <a:t>Woman- wife, mother, volunteer, arts- pink</a:t>
            </a:r>
            <a:endParaRPr lang="en-US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39D"/>
                </a:solidFill>
              </a:rPr>
              <a:t>At Home</a:t>
            </a:r>
            <a:endParaRPr lang="en-US" b="1" dirty="0">
              <a:solidFill>
                <a:srgbClr val="FFF39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7003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Gender equality begins at home: empty the dishwasher, </a:t>
            </a:r>
            <a:r>
              <a:rPr lang="en-US" b="1" dirty="0" smtClean="0"/>
              <a:t>guys- Judith Ireland</a:t>
            </a:r>
          </a:p>
          <a:p>
            <a:r>
              <a:rPr lang="en-US" dirty="0"/>
              <a:t>women around the globe do </a:t>
            </a:r>
            <a:r>
              <a:rPr lang="en-US" dirty="0" smtClean="0"/>
              <a:t>~2.5x </a:t>
            </a:r>
            <a:r>
              <a:rPr lang="en-US" dirty="0"/>
              <a:t>more unpaid work </a:t>
            </a:r>
            <a:endParaRPr lang="en-US" dirty="0" smtClean="0"/>
          </a:p>
          <a:p>
            <a:r>
              <a:rPr lang="en-US" dirty="0" smtClean="0"/>
              <a:t>Pakistan: 10x</a:t>
            </a:r>
          </a:p>
          <a:p>
            <a:r>
              <a:rPr lang="en-US" dirty="0" smtClean="0"/>
              <a:t>Guatemala: 5x</a:t>
            </a:r>
          </a:p>
          <a:p>
            <a:r>
              <a:rPr lang="en-US" dirty="0" smtClean="0"/>
              <a:t>Australia: 311 min unpaid work/ day (vs. 172)</a:t>
            </a:r>
          </a:p>
          <a:p>
            <a:r>
              <a:rPr lang="en-US" b="1" dirty="0" smtClean="0"/>
              <a:t>Unpaid home work </a:t>
            </a:r>
            <a:r>
              <a:rPr lang="en-US" b="1" dirty="0" smtClean="0">
                <a:sym typeface="Wingdings" panose="05000000000000000000" pitchFamily="2" charset="2"/>
              </a:rPr>
              <a:t> ↓ economic security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724400" y="62484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smtClean="0"/>
              <a:t>www.smh.com.au/comment/gender-equality-begins-at-home-empty-the-dishwasher-guys-20150430-1mxa62.html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53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 Academic Medicine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05" y="1222952"/>
            <a:ext cx="7992590" cy="51061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2950" y="632906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https://www.insidehighered.com/advice/2015/07/20/essay-calls-new-metaphor-clogged-pipeline-academic-workforce</a:t>
            </a:r>
          </a:p>
        </p:txBody>
      </p:sp>
    </p:spTree>
    <p:extLst>
      <p:ext uri="{BB962C8B-B14F-4D97-AF65-F5344CB8AC3E}">
        <p14:creationId xmlns:p14="http://schemas.microsoft.com/office/powerpoint/2010/main" val="215168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91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Gets worse the higher up you go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" r="4476" b="5609"/>
          <a:stretch/>
        </p:blipFill>
        <p:spPr>
          <a:xfrm>
            <a:off x="533400" y="1485900"/>
            <a:ext cx="829627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2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 Physician Salary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2"/>
          <a:stretch/>
        </p:blipFill>
        <p:spPr>
          <a:xfrm>
            <a:off x="609600" y="1293922"/>
            <a:ext cx="7893593" cy="527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2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FEE6D7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>
          <a:solidFill>
            <a:schemeClr val="accent2">
              <a:lumMod val="50000"/>
            </a:schemeClr>
          </a:solidFill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6631</TotalTime>
  <Words>611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宋体</vt:lpstr>
      <vt:lpstr>Arial</vt:lpstr>
      <vt:lpstr>Calibri</vt:lpstr>
      <vt:lpstr>굴림</vt:lpstr>
      <vt:lpstr>Wingdings</vt:lpstr>
      <vt:lpstr>Office Theme</vt:lpstr>
      <vt:lpstr>PowerPoint Presentation</vt:lpstr>
      <vt:lpstr>Disclosure</vt:lpstr>
      <vt:lpstr>3 R’s</vt:lpstr>
      <vt:lpstr>Recognition</vt:lpstr>
      <vt:lpstr>Gender inequality</vt:lpstr>
      <vt:lpstr>At Home</vt:lpstr>
      <vt:lpstr>In Academic Medicine</vt:lpstr>
      <vt:lpstr>Gets worse the higher up you go</vt:lpstr>
      <vt:lpstr>In Physician Salary</vt:lpstr>
      <vt:lpstr>In Peer Review</vt:lpstr>
      <vt:lpstr>The Role of Gender in Scholarly Authorship</vt:lpstr>
      <vt:lpstr>Do not be discouraged</vt:lpstr>
      <vt:lpstr>Excuses- Women are not:</vt:lpstr>
      <vt:lpstr>Responsibility</vt:lpstr>
      <vt:lpstr>PowerPoint Presentation</vt:lpstr>
      <vt:lpstr>Helping our voices be heard</vt:lpstr>
      <vt:lpstr>PowerPoint Presentation</vt:lpstr>
      <vt:lpstr>3 Reasons Why Women Don’t Help Other Women</vt:lpstr>
      <vt:lpstr>What works in a  gender-biased world</vt:lpstr>
      <vt:lpstr>Action Items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Merry L Lindsey, PhD</dc:creator>
  <cp:lastModifiedBy>Merry Lindsey</cp:lastModifiedBy>
  <cp:revision>786</cp:revision>
  <dcterms:created xsi:type="dcterms:W3CDTF">2009-02-23T23:20:23Z</dcterms:created>
  <dcterms:modified xsi:type="dcterms:W3CDTF">2017-01-27T13:22:15Z</dcterms:modified>
</cp:coreProperties>
</file>